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601200" cy="12801600" type="A3"/>
  <p:notesSz cx="6858000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94660"/>
  </p:normalViewPr>
  <p:slideViewPr>
    <p:cSldViewPr snapToGrid="0">
      <p:cViewPr>
        <p:scale>
          <a:sx n="125" d="100"/>
          <a:sy n="125" d="100"/>
        </p:scale>
        <p:origin x="-1764" y="-27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141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261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721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529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1801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806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1977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4613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6852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6237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09190-6DA3-42BB-BAB7-239799550771}" type="datetimeFigureOut">
              <a:rPr kumimoji="1" lang="ja-JP" altLang="en-US" smtClean="0"/>
              <a:t>2022/9/8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71A1F-646C-4399-BB81-3286D44552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5073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kumimoji="1"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kumimoji="1"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kumimoji="1"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35330" y="0"/>
            <a:ext cx="8161020" cy="1120562"/>
          </a:xfrm>
        </p:spPr>
        <p:txBody>
          <a:bodyPr>
            <a:normAutofit/>
          </a:bodyPr>
          <a:lstStyle/>
          <a:p>
            <a:r>
              <a:rPr kumimoji="1" lang="ko-KR" altLang="en-US" dirty="0"/>
              <a:t>미야기 명물요리</a:t>
            </a:r>
            <a:endParaRPr kumimoji="1" lang="ja-JP" altLang="en-US" dirty="0"/>
          </a:p>
        </p:txBody>
      </p:sp>
      <p:sp>
        <p:nvSpPr>
          <p:cNvPr id="4" name="角丸四角形 3"/>
          <p:cNvSpPr/>
          <p:nvPr/>
        </p:nvSpPr>
        <p:spPr>
          <a:xfrm>
            <a:off x="5080" y="1289745"/>
            <a:ext cx="3200400" cy="6413213"/>
          </a:xfrm>
          <a:prstGeom prst="roundRect">
            <a:avLst>
              <a:gd name="adj" fmla="val 95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ko-KR" altLang="en-US" dirty="0" err="1"/>
              <a:t>하라코메시</a:t>
            </a:r>
            <a:r>
              <a:rPr kumimoji="1" lang="ko-KR" altLang="en-US" dirty="0"/>
              <a:t> </a:t>
            </a:r>
            <a:r>
              <a:rPr kumimoji="1" lang="en-US" altLang="ko-KR" dirty="0"/>
              <a:t>(</a:t>
            </a:r>
            <a:r>
              <a:rPr kumimoji="1" lang="ja-JP" altLang="en-US" dirty="0"/>
              <a:t>はらこ飯</a:t>
            </a:r>
            <a:r>
              <a:rPr kumimoji="1" lang="en-US" altLang="ja-JP" dirty="0"/>
              <a:t>)</a:t>
            </a:r>
            <a:endParaRPr kumimoji="1" lang="ja-JP" altLang="en-US" dirty="0"/>
          </a:p>
        </p:txBody>
      </p:sp>
      <p:sp>
        <p:nvSpPr>
          <p:cNvPr id="7" name="角丸四角形 6"/>
          <p:cNvSpPr/>
          <p:nvPr/>
        </p:nvSpPr>
        <p:spPr>
          <a:xfrm>
            <a:off x="3192780" y="1289745"/>
            <a:ext cx="3200400" cy="6413213"/>
          </a:xfrm>
          <a:prstGeom prst="roundRect">
            <a:avLst>
              <a:gd name="adj" fmla="val 95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ko-KR" altLang="en-US" dirty="0" err="1"/>
              <a:t>이모니</a:t>
            </a:r>
            <a:r>
              <a:rPr kumimoji="1" lang="ko-KR" altLang="en-US" dirty="0"/>
              <a:t> </a:t>
            </a:r>
            <a:r>
              <a:rPr kumimoji="1" lang="en-US" altLang="ko-KR" dirty="0"/>
              <a:t>(</a:t>
            </a:r>
            <a:r>
              <a:rPr kumimoji="1" lang="ja-JP" altLang="en-US" dirty="0"/>
              <a:t>芋煮</a:t>
            </a:r>
            <a:r>
              <a:rPr kumimoji="1" lang="en-US" altLang="ja-JP" dirty="0"/>
              <a:t>)</a:t>
            </a:r>
            <a:endParaRPr kumimoji="1" lang="ja-JP" altLang="en-US" dirty="0"/>
          </a:p>
        </p:txBody>
      </p:sp>
      <p:sp>
        <p:nvSpPr>
          <p:cNvPr id="8" name="角丸四角形 7"/>
          <p:cNvSpPr/>
          <p:nvPr/>
        </p:nvSpPr>
        <p:spPr>
          <a:xfrm>
            <a:off x="6385560" y="1289745"/>
            <a:ext cx="3200400" cy="6413213"/>
          </a:xfrm>
          <a:prstGeom prst="roundRect">
            <a:avLst>
              <a:gd name="adj" fmla="val 95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cap="all" dirty="0"/>
              <a:t>즌다 </a:t>
            </a:r>
            <a:r>
              <a:rPr lang="en-US" altLang="ko-KR" dirty="0"/>
              <a:t>( </a:t>
            </a:r>
            <a:r>
              <a:rPr lang="ja-JP" altLang="en-US" dirty="0"/>
              <a:t>ずんだ </a:t>
            </a:r>
            <a:r>
              <a:rPr lang="en-US" altLang="ja-JP" dirty="0"/>
              <a:t>)</a:t>
            </a:r>
            <a:endParaRPr lang="en-US" altLang="ko-KR" dirty="0"/>
          </a:p>
        </p:txBody>
      </p:sp>
      <p:sp>
        <p:nvSpPr>
          <p:cNvPr id="9" name="角丸四角形 8"/>
          <p:cNvSpPr/>
          <p:nvPr/>
        </p:nvSpPr>
        <p:spPr>
          <a:xfrm>
            <a:off x="5080" y="9964132"/>
            <a:ext cx="9593580" cy="2808000"/>
          </a:xfrm>
          <a:prstGeom prst="roundRect">
            <a:avLst>
              <a:gd name="adj" fmla="val 95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2400" dirty="0"/>
              <a:t>What’s</a:t>
            </a:r>
            <a:r>
              <a:rPr kumimoji="1" lang="ja-JP" altLang="en-US" sz="2400" dirty="0"/>
              <a:t>　</a:t>
            </a:r>
            <a:r>
              <a:rPr kumimoji="1" lang="en-US" altLang="ja-JP" sz="2400" dirty="0"/>
              <a:t>MIYAGI</a:t>
            </a:r>
            <a:endParaRPr kumimoji="1" lang="ja-JP" altLang="en-US" sz="2400" dirty="0"/>
          </a:p>
        </p:txBody>
      </p:sp>
      <p:sp>
        <p:nvSpPr>
          <p:cNvPr id="10" name="角丸四角形 9"/>
          <p:cNvSpPr/>
          <p:nvPr/>
        </p:nvSpPr>
        <p:spPr>
          <a:xfrm>
            <a:off x="5080" y="7702959"/>
            <a:ext cx="9593580" cy="2261174"/>
          </a:xfrm>
          <a:prstGeom prst="roundRect">
            <a:avLst>
              <a:gd name="adj" fmla="val 952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ko-KR" altLang="en-US" dirty="0"/>
              <a:t>그 외의 명물요리</a:t>
            </a:r>
            <a:endParaRPr kumimoji="1" lang="en-US" altLang="ja-JP" dirty="0"/>
          </a:p>
          <a:p>
            <a:pPr algn="ctr"/>
            <a:r>
              <a:rPr kumimoji="1" lang="ja-JP" altLang="en-US" sz="500" dirty="0"/>
              <a:t>　</a:t>
            </a:r>
            <a:endParaRPr kumimoji="1" lang="en-US" altLang="ja-JP" sz="500" dirty="0"/>
          </a:p>
          <a:p>
            <a:r>
              <a:rPr kumimoji="1" lang="ja-JP" altLang="en-US" dirty="0"/>
              <a:t>　　　　　</a:t>
            </a:r>
            <a:r>
              <a:rPr kumimoji="1" lang="ko-KR" altLang="en-US" dirty="0"/>
              <a:t>규탄</a:t>
            </a:r>
            <a:r>
              <a:rPr kumimoji="1" lang="ja-JP" altLang="en-US" dirty="0"/>
              <a:t>（牛タン）　　　　　　　　　　　</a:t>
            </a:r>
            <a:r>
              <a:rPr kumimoji="1" lang="ko-KR" altLang="en-US" dirty="0"/>
              <a:t>사사카마</a:t>
            </a:r>
            <a:r>
              <a:rPr kumimoji="1" lang="ja-JP" altLang="en-US" dirty="0"/>
              <a:t>（</a:t>
            </a:r>
            <a:r>
              <a:rPr lang="ja-JP" altLang="en-US" dirty="0"/>
              <a:t>笹か</a:t>
            </a:r>
            <a:r>
              <a:rPr lang="ja-JP" altLang="en-US" dirty="0" err="1"/>
              <a:t>ま</a:t>
            </a:r>
            <a:r>
              <a:rPr lang="ja-JP" altLang="en-US" dirty="0"/>
              <a:t>）　　　　　　　　</a:t>
            </a:r>
            <a:r>
              <a:rPr lang="ko-KR" altLang="en-US" dirty="0"/>
              <a:t>미나리 찌개（セリ鍋）</a:t>
            </a: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172" y="8555184"/>
            <a:ext cx="1405725" cy="1138945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40" y="1947238"/>
            <a:ext cx="2590800" cy="2093528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947238"/>
            <a:ext cx="2606040" cy="2111708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79" b="2374"/>
          <a:stretch/>
        </p:blipFill>
        <p:spPr>
          <a:xfrm>
            <a:off x="219503" y="1929035"/>
            <a:ext cx="2761394" cy="2148114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874" y="8554265"/>
            <a:ext cx="1413366" cy="1140782"/>
          </a:xfrm>
          <a:prstGeom prst="rect">
            <a:avLst/>
          </a:prstGeom>
        </p:spPr>
      </p:pic>
      <p:pic>
        <p:nvPicPr>
          <p:cNvPr id="21" name="Picture 2" descr="https://www.kankou.natori.miyagi.jp/wp-content/uploads/2017/01/slide02seri-1-1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08"/>
          <a:stretch/>
        </p:blipFill>
        <p:spPr bwMode="auto">
          <a:xfrm>
            <a:off x="7705885" y="8550178"/>
            <a:ext cx="1605755" cy="114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正方形/長方形 21"/>
          <p:cNvSpPr/>
          <p:nvPr/>
        </p:nvSpPr>
        <p:spPr>
          <a:xfrm>
            <a:off x="6442870" y="8593742"/>
            <a:ext cx="1262802" cy="98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ja-JP" altLang="ja-JP" sz="1000" dirty="0">
                <a:latin typeface="Malgun Gothic" panose="020B0503020000020004" pitchFamily="34" charset="-127"/>
                <a:ea typeface="Malgun Gothic" panose="020B0503020000020004" pitchFamily="34" charset="-127"/>
                <a:cs typeface="ＭＳ Ｐゴシック" panose="020B0600070205080204" pitchFamily="50" charset="-128"/>
              </a:rPr>
              <a:t>냄비에 미나리를 듬뿍넣고 뿌리까지 데쳐서 먹는것이 특징입니다</a:t>
            </a:r>
            <a:r>
              <a:rPr lang="en-US" altLang="ja-JP" sz="1000" dirty="0">
                <a:latin typeface="Malgun Gothic" panose="020B0503020000020004" pitchFamily="34" charset="-127"/>
                <a:ea typeface="Malgun Gothic" panose="020B0503020000020004" pitchFamily="34" charset="-127"/>
                <a:cs typeface="ＭＳ Ｐゴシック" panose="020B0600070205080204" pitchFamily="50" charset="-128"/>
              </a:rPr>
              <a:t>.</a:t>
            </a:r>
            <a:endParaRPr lang="ja-JP" altLang="ja-JP" sz="1000" dirty="0">
              <a:latin typeface="Malgun Gothic" panose="020B0503020000020004" pitchFamily="34" charset="-127"/>
              <a:ea typeface="Malgun Gothic" panose="020B0503020000020004" pitchFamily="34" charset="-127"/>
              <a:cs typeface="ＭＳ Ｐゴシック" panose="020B0600070205080204" pitchFamily="50" charset="-128"/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3434859" y="8472554"/>
            <a:ext cx="126280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대나무 조릿대 잎 모양으로 만든 어묵</a:t>
            </a:r>
            <a:r>
              <a:rPr lang="en-US" altLang="ko-KR" sz="1000" b="0" i="0" dirty="0" smtClean="0">
                <a:solidFill>
                  <a:srgbClr val="000000"/>
                </a:solidFill>
                <a:effectLst/>
                <a:latin typeface="noto"/>
              </a:rPr>
              <a:t>. </a:t>
            </a:r>
            <a:r>
              <a:rPr lang="ko-KR" altLang="en-US" sz="1000" b="0" i="0" dirty="0" smtClean="0">
                <a:solidFill>
                  <a:srgbClr val="000000"/>
                </a:solidFill>
                <a:effectLst/>
                <a:latin typeface="noto"/>
              </a:rPr>
              <a:t>데워 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먹어도 차갑게 </a:t>
            </a:r>
            <a:r>
              <a:rPr lang="ko-KR" altLang="en-US" sz="1000" b="0" i="0" dirty="0" smtClean="0">
                <a:solidFill>
                  <a:srgbClr val="000000"/>
                </a:solidFill>
                <a:effectLst/>
                <a:latin typeface="noto"/>
              </a:rPr>
              <a:t>고추냉이에 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먹어도 맛있어요</a:t>
            </a:r>
            <a:endParaRPr lang="en-US" altLang="ja-JP" sz="1000" dirty="0">
              <a:latin typeface="+mj-ea"/>
              <a:ea typeface="+mj-ea"/>
              <a:cs typeface="ＭＳ Ｐゴシック" panose="020B060007020508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265222" y="8593742"/>
            <a:ext cx="1262802" cy="990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/>
              <a:t>우설을 </a:t>
            </a:r>
            <a:r>
              <a:rPr lang="ko-KR" altLang="en-US" sz="1000" dirty="0" err="1"/>
              <a:t>숙성시켜</a:t>
            </a:r>
            <a:r>
              <a:rPr lang="ko-KR" altLang="en-US" sz="1000" dirty="0"/>
              <a:t> </a:t>
            </a:r>
            <a:endParaRPr lang="en-US" altLang="ko-KR" sz="1000" dirty="0"/>
          </a:p>
          <a:p>
            <a:pPr>
              <a:lnSpc>
                <a:spcPct val="150000"/>
              </a:lnSpc>
            </a:pPr>
            <a:r>
              <a:rPr lang="ko-KR" altLang="en-US" sz="1000" dirty="0"/>
              <a:t>밑 간을 한 후 굽는 </a:t>
            </a:r>
            <a:endParaRPr lang="en-US" altLang="ko-KR" sz="1000" dirty="0"/>
          </a:p>
          <a:p>
            <a:pPr>
              <a:lnSpc>
                <a:spcPct val="150000"/>
              </a:lnSpc>
            </a:pPr>
            <a:r>
              <a:rPr lang="ko-KR" altLang="en-US" sz="1000" dirty="0"/>
              <a:t>조리방법으로</a:t>
            </a:r>
            <a:endParaRPr lang="en-US" altLang="ko-KR" sz="1000" dirty="0"/>
          </a:p>
          <a:p>
            <a:pPr>
              <a:lnSpc>
                <a:spcPct val="150000"/>
              </a:lnSpc>
            </a:pPr>
            <a:r>
              <a:rPr lang="ko-KR" altLang="en-US" sz="1000" dirty="0"/>
              <a:t>센다이가 발상지</a:t>
            </a:r>
            <a:r>
              <a:rPr lang="en-US" altLang="ko-KR" sz="1000" dirty="0"/>
              <a:t>.</a:t>
            </a:r>
            <a:endParaRPr lang="ja-JP" altLang="ja-JP" sz="1000" dirty="0">
              <a:latin typeface="Malgun Gothic" panose="020B0503020000020004" pitchFamily="34" charset="-127"/>
              <a:ea typeface="Malgun Gothic" panose="020B0503020000020004" pitchFamily="34" charset="-127"/>
              <a:cs typeface="ＭＳ Ｐゴシック" panose="020B0600070205080204" pitchFamily="50" charset="-128"/>
            </a:endParaRPr>
          </a:p>
        </p:txBody>
      </p:sp>
      <p:pic>
        <p:nvPicPr>
          <p:cNvPr id="26" name="Picture 2" descr="秋といえば - 東北大学大学院 先端社会基盤学研究室｜大竹雄・水谷大二郎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299" y="5447233"/>
            <a:ext cx="1222941" cy="91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芋煮会とかいう芋を煮て喜んでる地域があるらしい : くいもんニュース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123" y="6518720"/>
            <a:ext cx="1221117" cy="91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ずんだシェイク | ずんだ茶寮 | 菓匠三全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16" y="6682609"/>
            <a:ext cx="851122" cy="85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仙台「ずんだスイーツ」おすすめ6店！絶対食べたい定番からアレンジメニューも！ ｜じゃらんニュース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963" y="6604775"/>
            <a:ext cx="864790" cy="99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旅コレフェス対象】親子で、カップルで、女子旅で楽しめる！仙台ずんだ餅作り体験 | 【公式】仙台旅先体験コレクション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414" y="5495834"/>
            <a:ext cx="1638337" cy="92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亘理町・元祖はらこめしを食べて歩いて賞品を当てよう！《宮城県亘理町はらこめしスタンプラリー開催！》｜亘理町観光協会のプレスリリース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780" y="4260055"/>
            <a:ext cx="1031200" cy="15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抽選で総額100万円相当の賞品をプレゼント！亘理町「はらこめしDEスタンプラリー2020」開催｜特集｜せんだいタウン情報machic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675" y="5900543"/>
            <a:ext cx="981305" cy="150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正方形/長方形 32"/>
          <p:cNvSpPr/>
          <p:nvPr/>
        </p:nvSpPr>
        <p:spPr>
          <a:xfrm>
            <a:off x="3463434" y="4214000"/>
            <a:ext cx="2594466" cy="9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가을을 대표하는 전골 요리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미야기풍은 된장을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 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베이스로 돼지고기와 채소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, </a:t>
            </a:r>
            <a:r>
              <a:rPr lang="ko-KR" altLang="en-US" sz="1000" b="0" i="0" dirty="0" err="1">
                <a:solidFill>
                  <a:srgbClr val="000000"/>
                </a:solidFill>
                <a:effectLst/>
                <a:latin typeface="noto"/>
              </a:rPr>
              <a:t>야마가타풍은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 간장을 베이스로 쇠고기와 채소로 만듭니다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. </a:t>
            </a:r>
            <a:endParaRPr lang="en-US" altLang="ja-JP" sz="1000" dirty="0">
              <a:latin typeface="+mj-ea"/>
              <a:ea typeface="+mj-ea"/>
              <a:cs typeface="ＭＳ Ｐゴシック" panose="020B0600070205080204" pitchFamily="50" charset="-128"/>
            </a:endParaRPr>
          </a:p>
        </p:txBody>
      </p:sp>
      <p:sp>
        <p:nvSpPr>
          <p:cNvPr id="34" name="正方形/長方形 33"/>
          <p:cNvSpPr/>
          <p:nvPr/>
        </p:nvSpPr>
        <p:spPr>
          <a:xfrm>
            <a:off x="3447527" y="5374274"/>
            <a:ext cx="1297233" cy="21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가을이 되면 강변과 캠핑장에서 </a:t>
            </a:r>
            <a:r>
              <a:rPr lang="ko-KR" altLang="en-US" sz="1000" b="0" i="0" dirty="0" err="1">
                <a:solidFill>
                  <a:srgbClr val="000000"/>
                </a:solidFill>
                <a:effectLst/>
                <a:latin typeface="noto"/>
              </a:rPr>
              <a:t>이모니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 파티</a:t>
            </a:r>
            <a:r>
              <a:rPr lang="ko-KR" altLang="en-US" sz="1000" dirty="0">
                <a:solidFill>
                  <a:srgbClr val="000000"/>
                </a:solidFill>
                <a:latin typeface="noto"/>
              </a:rPr>
              <a:t>와 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BBQ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를 하는 모습을 많이 볼 수 있습니다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 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noto"/>
              </a:rPr>
              <a:t>그 시기에는 편의점에서 장작과 큰 냄비 등을 팔 정도입니다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noto"/>
              </a:rPr>
              <a:t>.</a:t>
            </a:r>
            <a:endParaRPr lang="en-US" altLang="ja-JP" sz="1000" dirty="0">
              <a:latin typeface="+mj-ea"/>
              <a:ea typeface="+mj-ea"/>
              <a:cs typeface="ＭＳ Ｐゴシック" panose="020B0600070205080204" pitchFamily="50" charset="-128"/>
            </a:endParaRPr>
          </a:p>
        </p:txBody>
      </p:sp>
      <p:sp>
        <p:nvSpPr>
          <p:cNvPr id="35" name="正方形/長方形 34"/>
          <p:cNvSpPr/>
          <p:nvPr/>
        </p:nvSpPr>
        <p:spPr>
          <a:xfrm>
            <a:off x="3476408" y="6437129"/>
            <a:ext cx="1297233" cy="303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en-US" altLang="ja-JP" sz="1050" dirty="0">
              <a:latin typeface="Malgun Gothic" panose="020B0503020000020004" pitchFamily="34" charset="-127"/>
              <a:ea typeface="Malgun Gothic" panose="020B0503020000020004" pitchFamily="34" charset="-127"/>
              <a:cs typeface="ＭＳ Ｐゴシック" panose="020B0600070205080204" pitchFamily="50" charset="-128"/>
            </a:endParaRPr>
          </a:p>
        </p:txBody>
      </p:sp>
      <p:sp>
        <p:nvSpPr>
          <p:cNvPr id="36" name="正方形/長方形 35"/>
          <p:cNvSpPr/>
          <p:nvPr/>
        </p:nvSpPr>
        <p:spPr>
          <a:xfrm>
            <a:off x="6605063" y="4214000"/>
            <a:ext cx="2594466" cy="2138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으깬 완두콩을 설탕과</a:t>
            </a:r>
            <a:r>
              <a:rPr lang="ja-JP" altLang="en-US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소금으로 간을 하여</a:t>
            </a:r>
            <a:r>
              <a:rPr lang="ja-JP" altLang="en-US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만든 거친 감의 </a:t>
            </a:r>
            <a:r>
              <a:rPr lang="ja-JP" altLang="en-US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달콤한 페이스트</a:t>
            </a:r>
            <a:r>
              <a:rPr lang="en-US" altLang="ja-JP" sz="10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ja-JP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옛날에는 떡에 얹어 먹는 </a:t>
            </a:r>
            <a:r>
              <a:rPr lang="ko-KR" altLang="en-US" sz="1000" dirty="0" err="1">
                <a:latin typeface="+mn-ea"/>
              </a:rPr>
              <a:t>즌다</a:t>
            </a:r>
            <a:r>
              <a:rPr lang="ko-KR" altLang="en-US" sz="1000" dirty="0">
                <a:latin typeface="+mn-ea"/>
              </a:rPr>
              <a:t> 떡이 가장 인기였으나 최근에는 아이스크림이나 </a:t>
            </a:r>
            <a:r>
              <a:rPr lang="ko-KR" altLang="en-US" sz="1000" dirty="0" err="1">
                <a:latin typeface="+mn-ea"/>
              </a:rPr>
              <a:t>쉐이크</a:t>
            </a:r>
            <a:r>
              <a:rPr lang="en-US" altLang="ko-KR" sz="1000" dirty="0">
                <a:latin typeface="+mn-ea"/>
              </a:rPr>
              <a:t>, </a:t>
            </a:r>
            <a:r>
              <a:rPr lang="ko-KR" altLang="en-US" sz="1000" dirty="0">
                <a:latin typeface="+mn-ea"/>
              </a:rPr>
              <a:t>쿠키 등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다양한 종류의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latin typeface="+mn-ea"/>
              </a:rPr>
              <a:t>즌다</a:t>
            </a:r>
            <a:r>
              <a:rPr lang="ko-KR" altLang="en-US" sz="1000" dirty="0">
                <a:latin typeface="+mn-ea"/>
              </a:rPr>
              <a:t> 상품이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+mn-ea"/>
              </a:rPr>
              <a:t>인기가 있습니다</a:t>
            </a:r>
            <a:r>
              <a:rPr lang="en-US" altLang="ko-KR" sz="1000" dirty="0">
                <a:latin typeface="+mn-ea"/>
              </a:rPr>
              <a:t>.</a:t>
            </a:r>
            <a:endParaRPr lang="en-US" altLang="ja-JP" sz="1000" dirty="0">
              <a:latin typeface="+mn-ea"/>
            </a:endParaRPr>
          </a:p>
        </p:txBody>
      </p:sp>
      <p:sp>
        <p:nvSpPr>
          <p:cNvPr id="37" name="正方形/長方形 36"/>
          <p:cNvSpPr/>
          <p:nvPr/>
        </p:nvSpPr>
        <p:spPr>
          <a:xfrm>
            <a:off x="176514" y="4297814"/>
            <a:ext cx="1467127" cy="3293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연어 밥에 연어알을 올린 덮밥으로 일본의 </a:t>
            </a:r>
            <a:r>
              <a:rPr lang="ko-KR" altLang="en-US" sz="1000" dirty="0" err="1">
                <a:latin typeface="+mn-ea"/>
                <a:cs typeface="ＭＳ Ｐゴシック" panose="020B0600070205080204" pitchFamily="50" charset="-128"/>
              </a:rPr>
              <a:t>오야코동</a:t>
            </a: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 </a:t>
            </a:r>
            <a:r>
              <a:rPr lang="en-US" altLang="ko-KR" sz="1000" dirty="0">
                <a:latin typeface="+mn-ea"/>
                <a:cs typeface="ＭＳ Ｐゴシック" panose="020B0600070205080204" pitchFamily="50" charset="-128"/>
              </a:rPr>
              <a:t>(</a:t>
            </a: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닭고기와 달걀로 만든 덮밥</a:t>
            </a:r>
            <a:r>
              <a:rPr lang="en-US" altLang="ko-KR" sz="1000" dirty="0">
                <a:latin typeface="+mn-ea"/>
                <a:cs typeface="ＭＳ Ｐゴシック" panose="020B0600070205080204" pitchFamily="50" charset="-128"/>
              </a:rPr>
              <a:t>) </a:t>
            </a: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의 연어 버전</a:t>
            </a:r>
            <a:r>
              <a:rPr lang="en-US" altLang="ko-KR" sz="1000" dirty="0">
                <a:latin typeface="+mn-ea"/>
                <a:cs typeface="ＭＳ Ｐゴシック" panose="020B0600070205080204" pitchFamily="50" charset="-128"/>
              </a:rPr>
              <a:t>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지역 캐릭터인 </a:t>
            </a:r>
            <a:r>
              <a:rPr lang="en-US" altLang="ko-KR" sz="1000" dirty="0">
                <a:latin typeface="+mn-ea"/>
                <a:cs typeface="ＭＳ Ｐゴシック" panose="020B0600070205080204" pitchFamily="50" charset="-128"/>
              </a:rPr>
              <a:t>“</a:t>
            </a:r>
            <a:r>
              <a:rPr lang="ko-KR" altLang="en-US" sz="1000" dirty="0" err="1">
                <a:latin typeface="+mn-ea"/>
                <a:cs typeface="ＭＳ Ｐゴシック" panose="020B0600070205080204" pitchFamily="50" charset="-128"/>
              </a:rPr>
              <a:t>와타링</a:t>
            </a:r>
            <a:r>
              <a:rPr lang="en-US" altLang="ko-KR" sz="1000" dirty="0">
                <a:latin typeface="+mn-ea"/>
                <a:cs typeface="ＭＳ Ｐゴシック" panose="020B0600070205080204" pitchFamily="50" charset="-128"/>
              </a:rPr>
              <a:t>”</a:t>
            </a: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도 </a:t>
            </a:r>
            <a:r>
              <a:rPr lang="ko-KR" altLang="en-US" sz="1000" dirty="0" err="1">
                <a:latin typeface="+mn-ea"/>
                <a:cs typeface="ＭＳ Ｐゴシック" panose="020B0600070205080204" pitchFamily="50" charset="-128"/>
              </a:rPr>
              <a:t>하라코메시를</a:t>
            </a:r>
            <a:r>
              <a:rPr lang="ko-KR" altLang="en-US" sz="1000" dirty="0">
                <a:latin typeface="+mn-ea"/>
                <a:cs typeface="ＭＳ Ｐゴシック" panose="020B0600070205080204" pitchFamily="50" charset="-128"/>
              </a:rPr>
              <a:t> 먹고 있는 모습으로 나타냈을 만큼 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+mn-ea"/>
              </a:rPr>
              <a:t>가을이 되면 먼 곳에서부터 많은 관광객들이 </a:t>
            </a:r>
            <a:r>
              <a:rPr lang="ko-KR" altLang="en-US" sz="1000" b="0" i="0" dirty="0" err="1">
                <a:solidFill>
                  <a:srgbClr val="000000"/>
                </a:solidFill>
                <a:effectLst/>
                <a:latin typeface="+mn-ea"/>
              </a:rPr>
              <a:t>하라코메시를</a:t>
            </a:r>
            <a:r>
              <a:rPr lang="ko-KR" altLang="en-US" sz="1000" b="0" i="0" dirty="0">
                <a:solidFill>
                  <a:srgbClr val="000000"/>
                </a:solidFill>
                <a:effectLst/>
                <a:latin typeface="+mn-ea"/>
              </a:rPr>
              <a:t> 맛보러 방문합니다</a:t>
            </a:r>
            <a:r>
              <a:rPr lang="en-US" altLang="ko-KR" sz="1000" b="0" i="0" dirty="0">
                <a:solidFill>
                  <a:srgbClr val="000000"/>
                </a:solidFill>
                <a:effectLst/>
                <a:latin typeface="+mn-ea"/>
              </a:rPr>
              <a:t>.</a:t>
            </a:r>
            <a:endParaRPr lang="en-US" altLang="ja-JP" sz="1000" dirty="0">
              <a:latin typeface="+mn-ea"/>
              <a:cs typeface="ＭＳ Ｐゴシック" panose="020B0600070205080204" pitchFamily="50" charset="-128"/>
            </a:endParaRPr>
          </a:p>
        </p:txBody>
      </p:sp>
      <p:pic>
        <p:nvPicPr>
          <p:cNvPr id="1042" name="Picture 18" descr="ローソンからずんだスイーツ3種が新発売！菓匠三全「ずんだ茶寮」が初監修 | 仙台南つうしん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5" r="15252"/>
          <a:stretch/>
        </p:blipFill>
        <p:spPr bwMode="auto">
          <a:xfrm>
            <a:off x="8397240" y="6621877"/>
            <a:ext cx="914400" cy="91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図 4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38" y="10162748"/>
            <a:ext cx="2739359" cy="2478469"/>
          </a:xfrm>
          <a:prstGeom prst="rect">
            <a:avLst/>
          </a:prstGeom>
        </p:spPr>
      </p:pic>
      <p:sp>
        <p:nvSpPr>
          <p:cNvPr id="43" name="テキスト ボックス 42"/>
          <p:cNvSpPr txBox="1"/>
          <p:nvPr/>
        </p:nvSpPr>
        <p:spPr>
          <a:xfrm>
            <a:off x="1528024" y="12294970"/>
            <a:ext cx="13260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 때문에  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휴항중</a:t>
            </a:r>
            <a:endParaRPr kumimoji="1" lang="ja-JP" altLang="en-US" sz="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3217355" y="10558166"/>
            <a:ext cx="6094285" cy="168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ko-KR" altLang="ja-JP" sz="1000" dirty="0"/>
              <a:t>미야기현은 도쿄에서 북쪽으로 약 </a:t>
            </a:r>
            <a:r>
              <a:rPr lang="en-US" altLang="ja-JP" sz="1000" dirty="0"/>
              <a:t>300km</a:t>
            </a:r>
            <a:r>
              <a:rPr lang="ko-KR" altLang="ja-JP" sz="1000" dirty="0"/>
              <a:t>정도 떨어진 곳에 위치해 있으며</a:t>
            </a:r>
            <a:r>
              <a:rPr lang="en-US" altLang="ja-JP" sz="1000" dirty="0"/>
              <a:t>, </a:t>
            </a:r>
            <a:r>
              <a:rPr lang="ko-KR" altLang="ja-JP" sz="1000" dirty="0"/>
              <a:t>현청 소재지인 센다이시（仙台市）는 도호쿠에서 가장 큰 도시로</a:t>
            </a:r>
            <a:r>
              <a:rPr lang="en-US" altLang="ja-JP" sz="1000" dirty="0"/>
              <a:t>, </a:t>
            </a:r>
            <a:r>
              <a:rPr lang="ko-KR" altLang="ja-JP" sz="1000" dirty="0"/>
              <a:t>현내에는 도호쿠의 관문 센다이 국제공항도 있습니다</a:t>
            </a:r>
            <a:r>
              <a:rPr lang="en-US" altLang="ja-JP" sz="1000" dirty="0"/>
              <a:t>. </a:t>
            </a:r>
          </a:p>
          <a:p>
            <a:pPr latinLnBrk="1">
              <a:lnSpc>
                <a:spcPct val="150000"/>
              </a:lnSpc>
            </a:pPr>
            <a:r>
              <a:rPr lang="ko-KR" altLang="ja-JP" sz="1000" dirty="0"/>
              <a:t>대도시 센다이에서의 도시관광은 물론</a:t>
            </a:r>
            <a:r>
              <a:rPr lang="en-US" altLang="ja-JP" sz="1000" dirty="0"/>
              <a:t>, </a:t>
            </a:r>
            <a:r>
              <a:rPr lang="ko-KR" altLang="ja-JP" sz="1000" dirty="0"/>
              <a:t>일본</a:t>
            </a:r>
            <a:r>
              <a:rPr lang="en-US" altLang="ja-JP" sz="1000" dirty="0"/>
              <a:t>3</a:t>
            </a:r>
            <a:r>
              <a:rPr lang="ko-KR" altLang="ja-JP" sz="1000" dirty="0"/>
              <a:t>경의 하나인 마쓰시마（松島）</a:t>
            </a:r>
            <a:r>
              <a:rPr lang="en-US" altLang="ja-JP" sz="1000" dirty="0"/>
              <a:t>, </a:t>
            </a:r>
            <a:r>
              <a:rPr lang="ko-KR" altLang="ja-JP" sz="1000" dirty="0"/>
              <a:t>에메랄드 그린의 칼데라호 자오오카마（蔵王お釜） 등</a:t>
            </a:r>
            <a:r>
              <a:rPr lang="en-US" altLang="ja-JP" sz="1000" dirty="0"/>
              <a:t>, </a:t>
            </a:r>
            <a:r>
              <a:rPr lang="ko-KR" altLang="ja-JP" sz="1000" dirty="0"/>
              <a:t>뛰어난 자연경관의 그린관광을 포함해</a:t>
            </a:r>
            <a:r>
              <a:rPr lang="en-US" altLang="ja-JP" sz="1000" dirty="0"/>
              <a:t>, 2018</a:t>
            </a:r>
            <a:r>
              <a:rPr lang="ko-KR" altLang="ja-JP" sz="1000" dirty="0"/>
              <a:t>년 제주올레의 자매길인 미야기올레도 탄생</a:t>
            </a:r>
            <a:r>
              <a:rPr lang="en-US" altLang="ja-JP" sz="1000" dirty="0"/>
              <a:t>, </a:t>
            </a:r>
            <a:r>
              <a:rPr lang="ko-KR" altLang="ja-JP" sz="1000" dirty="0"/>
              <a:t>다양한 레포츠관광도 가능합니다</a:t>
            </a:r>
            <a:r>
              <a:rPr lang="en-US" altLang="ja-JP" sz="1000" dirty="0"/>
              <a:t>. </a:t>
            </a:r>
            <a:r>
              <a:rPr lang="ko-KR" altLang="ja-JP" sz="1000" dirty="0"/>
              <a:t>서쪽으로는 계절마다 바뀌는 자오산의 다이나믹한 자연을</a:t>
            </a:r>
            <a:r>
              <a:rPr lang="en-US" altLang="ja-JP" sz="1000" dirty="0"/>
              <a:t>, </a:t>
            </a:r>
            <a:r>
              <a:rPr lang="ko-KR" altLang="ja-JP" sz="1000" dirty="0"/>
              <a:t>동쪽으로는 미야기의 상징인 마쓰시마와 리아스식 산리쿠 해안선을 볼 수 있으며</a:t>
            </a:r>
            <a:r>
              <a:rPr lang="en-US" altLang="ja-JP" sz="1000" dirty="0"/>
              <a:t>, </a:t>
            </a:r>
            <a:r>
              <a:rPr lang="ko-KR" altLang="ja-JP" sz="1000" dirty="0"/>
              <a:t>남쪽으로는 레트로 도시 시로이시（白石） 성하마을이</a:t>
            </a:r>
            <a:r>
              <a:rPr lang="en-US" altLang="ja-JP" sz="1000" dirty="0"/>
              <a:t>, </a:t>
            </a:r>
            <a:r>
              <a:rPr lang="ko-KR" altLang="ja-JP" sz="1000" dirty="0"/>
              <a:t>북쪽으로는 온천천국 나루코（鳴子）지역이 있습니다</a:t>
            </a:r>
            <a:r>
              <a:rPr lang="en-US" altLang="ja-JP" sz="1000" dirty="0"/>
              <a:t>.</a:t>
            </a:r>
            <a:endParaRPr lang="ja-JP" altLang="ja-JP" sz="1000" dirty="0"/>
          </a:p>
        </p:txBody>
      </p:sp>
    </p:spTree>
    <p:extLst>
      <p:ext uri="{BB962C8B-B14F-4D97-AF65-F5344CB8AC3E}">
        <p14:creationId xmlns:p14="http://schemas.microsoft.com/office/powerpoint/2010/main" val="4231787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0" y="11465011"/>
            <a:ext cx="960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무스비마루</a:t>
            </a:r>
            <a:r>
              <a:rPr lang="ja-JP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（むすび丸）</a:t>
            </a:r>
            <a:r>
              <a:rPr lang="ko-KR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는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센다이</a:t>
            </a:r>
            <a:r>
              <a:rPr lang="ja-JP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・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미야기의 맛있는 쌀로 둥글둥글하게 만든 </a:t>
            </a:r>
            <a:r>
              <a:rPr lang="en-US" altLang="ja-JP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『</a:t>
            </a:r>
            <a:r>
              <a:rPr lang="ko-KR" alt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무스비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일본식 주먹밥</a:t>
            </a:r>
            <a:r>
              <a:rPr lang="en-US" altLang="ko-KR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en-US" altLang="ja-JP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』</a:t>
            </a:r>
            <a:br>
              <a:rPr lang="en-US" altLang="ja-JP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얼굴에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미야기를 대표하는 장군이 몸에 둘렀던 투구장식이 특징인 캐릭터입니다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정말 귀엽죠</a:t>
            </a:r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? </a:t>
            </a:r>
            <a:endParaRPr lang="en-US" altLang="ja-JP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kumimoji="1" lang="ko-KR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미야기현은 </a:t>
            </a:r>
            <a:r>
              <a:rPr kumimoji="1"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쌀을 비롯하여 식재료의 고장입니다</a:t>
            </a:r>
            <a:r>
              <a:rPr kumimoji="1"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ja-JP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kumimoji="1" lang="ko-KR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언젠가 </a:t>
            </a:r>
            <a:r>
              <a:rPr kumimoji="1"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꼭 이 스트랩을 달고 미야기에 놀러와 주세요</a:t>
            </a:r>
            <a:r>
              <a:rPr kumimoji="1"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!</a:t>
            </a:r>
            <a:endParaRPr kumimoji="1" lang="en-US" altLang="ja-JP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144" y="480397"/>
            <a:ext cx="3726912" cy="3553418"/>
          </a:xfrm>
          <a:prstGeom prst="rect">
            <a:avLst/>
          </a:prstGeom>
        </p:spPr>
      </p:pic>
      <p:pic>
        <p:nvPicPr>
          <p:cNvPr id="1026" name="Picture 2" descr="http://www.sendaimiyagidc.jp/templates/user/images/ci_data/musubi_ka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247" y="9064091"/>
            <a:ext cx="1663890" cy="202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endaimiyagidc.jp/templates/user/images/ci_data/musubi_ka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67" y="6264579"/>
            <a:ext cx="1392821" cy="205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sendaimiyagidc.jp/templates/user/images/ci_data/musubi_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427" y="6852761"/>
            <a:ext cx="2813748" cy="162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sendaimiyagidc.jp/templates/user/images/ci_data/musubi_ma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657" y="8642932"/>
            <a:ext cx="1215678" cy="213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sendaimiyagidc.jp/templates/user/images/ci_data/musubi_ma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7340">
            <a:off x="858548" y="8837986"/>
            <a:ext cx="1369941" cy="211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sendaimiyagidc.jp/templates/user/images/ci_data/musubi_su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573" y="5716354"/>
            <a:ext cx="1594258" cy="211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sendaimiyagidc.jp/templates/user/images/ci_data/musubi_su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0210">
            <a:off x="2681164" y="7730227"/>
            <a:ext cx="1461862" cy="218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正方形/長方形 12"/>
          <p:cNvSpPr/>
          <p:nvPr/>
        </p:nvSpPr>
        <p:spPr>
          <a:xfrm>
            <a:off x="2491314" y="4207947"/>
            <a:ext cx="4618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ja-JP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MUSUBI</a:t>
            </a:r>
            <a:r>
              <a:rPr lang="ja-JP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altLang="ja-JP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MARU</a:t>
            </a:r>
            <a:endParaRPr lang="ja-JP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063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298</Words>
  <Application>Microsoft Office PowerPoint</Application>
  <PresentationFormat>A3 297x420 mm</PresentationFormat>
  <Paragraphs>32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10" baseType="lpstr">
      <vt:lpstr>맑은 고딕</vt:lpstr>
      <vt:lpstr>맑은 고딕</vt:lpstr>
      <vt:lpstr>ＭＳ Ｐゴシック</vt:lpstr>
      <vt:lpstr>noto</vt:lpstr>
      <vt:lpstr>Arial</vt:lpstr>
      <vt:lpstr>Calibri</vt:lpstr>
      <vt:lpstr>Calibri Light</vt:lpstr>
      <vt:lpstr>Office テーマ</vt:lpstr>
      <vt:lpstr>미야기 명물요리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宮城の名物料理</dc:title>
  <dc:creator>Windows ユーザー</dc:creator>
  <cp:lastModifiedBy>Windows ユーザー</cp:lastModifiedBy>
  <cp:revision>26</cp:revision>
  <cp:lastPrinted>2022-09-08T05:46:19Z</cp:lastPrinted>
  <dcterms:created xsi:type="dcterms:W3CDTF">2022-08-31T08:07:56Z</dcterms:created>
  <dcterms:modified xsi:type="dcterms:W3CDTF">2022-09-08T05:48:40Z</dcterms:modified>
</cp:coreProperties>
</file>